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8" r:id="rId2"/>
    <p:sldId id="256" r:id="rId3"/>
    <p:sldId id="259" r:id="rId4"/>
    <p:sldId id="257" r:id="rId5"/>
    <p:sldId id="260" r:id="rId6"/>
    <p:sldId id="261" r:id="rId7"/>
    <p:sldId id="263" r:id="rId8"/>
    <p:sldId id="264" r:id="rId9"/>
    <p:sldId id="265" r:id="rId10"/>
    <p:sldId id="262" r:id="rId11"/>
    <p:sldId id="266" r:id="rId12"/>
    <p:sldId id="276" r:id="rId13"/>
    <p:sldId id="281" r:id="rId14"/>
    <p:sldId id="274" r:id="rId15"/>
    <p:sldId id="267" r:id="rId16"/>
    <p:sldId id="268" r:id="rId17"/>
    <p:sldId id="273" r:id="rId18"/>
    <p:sldId id="282" r:id="rId19"/>
    <p:sldId id="283" r:id="rId20"/>
    <p:sldId id="271" r:id="rId21"/>
    <p:sldId id="269" r:id="rId22"/>
    <p:sldId id="270" r:id="rId23"/>
    <p:sldId id="272" r:id="rId24"/>
    <p:sldId id="275" r:id="rId25"/>
    <p:sldId id="277" r:id="rId26"/>
    <p:sldId id="279" r:id="rId27"/>
    <p:sldId id="280" r:id="rId28"/>
    <p:sldId id="278" r:id="rId29"/>
  </p:sldIdLst>
  <p:sldSz cx="9144000" cy="6858000" type="screen4x3"/>
  <p:notesSz cx="6858000" cy="9144000"/>
  <p:embeddedFontLst>
    <p:embeddedFont>
      <p:font typeface="Impact" pitchFamily="34" charset="0"/>
      <p:regular r:id="rId30"/>
    </p:embeddedFont>
    <p:embeddedFont>
      <p:font typeface="Tahoma" pitchFamily="34" charset="0"/>
      <p:regular r:id="rId31"/>
      <p:bold r:id="rId32"/>
    </p:embeddedFont>
    <p:embeddedFont>
      <p:font typeface="Comic Sans MS" pitchFamily="66" charset="0"/>
      <p:regular r:id="rId33"/>
      <p:bold r:id="rId34"/>
    </p:embeddedFont>
    <p:embeddedFont>
      <p:font typeface="Sylfaen" pitchFamily="18" charset="0"/>
      <p:regular r:id="rId35"/>
    </p:embeddedFont>
    <p:embeddedFont>
      <p:font typeface="Book Antiqua" pitchFamily="18" charset="0"/>
      <p:regular r:id="rId36"/>
      <p:bold r:id="rId37"/>
      <p:italic r:id="rId38"/>
      <p:boldItalic r:id="rId39"/>
    </p:embeddedFont>
    <p:embeddedFont>
      <p:font typeface="Arial Black" pitchFamily="34" charset="0"/>
      <p:bold r:id="rId40"/>
    </p:embeddedFont>
    <p:embeddedFont>
      <p:font typeface="Microsoft Sans Serif" pitchFamily="34" charset="0"/>
      <p:regular r:id="rId41"/>
    </p:embeddedFont>
    <p:embeddedFont>
      <p:font typeface="Century Gothic" pitchFamily="34" charset="0"/>
      <p:regular r:id="rId42"/>
      <p:bold r:id="rId43"/>
      <p:italic r:id="rId44"/>
      <p:boldItalic r:id="rId45"/>
    </p:embeddedFont>
    <p:embeddedFont>
      <p:font typeface="Garamond" pitchFamily="18" charset="0"/>
      <p:regular r:id="rId46"/>
      <p:bold r:id="rId47"/>
      <p:italic r:id="rId48"/>
    </p:embeddedFont>
    <p:embeddedFont>
      <p:font typeface="Bookman Old Style" pitchFamily="18" charset="0"/>
      <p:regular r:id="rId49"/>
      <p:bold r:id="rId50"/>
      <p:italic r:id="rId51"/>
      <p:boldItalic r:id="rId52"/>
    </p:embeddedFont>
  </p:embeddedFontLst>
  <p:defaultTextStyle>
    <a:defPPr>
      <a:defRPr lang="es-ES"/>
    </a:defPPr>
    <a:lvl1pPr algn="ctr" rtl="0" fontAlgn="base">
      <a:spcBef>
        <a:spcPct val="50000"/>
      </a:spcBef>
      <a:spcAft>
        <a:spcPct val="0"/>
      </a:spcAft>
      <a:defRPr sz="3600" b="1" kern="1200">
        <a:solidFill>
          <a:srgbClr val="FBF469"/>
        </a:solidFill>
        <a:latin typeface="Times New Roman" pitchFamily="18" charset="0"/>
        <a:ea typeface="+mn-ea"/>
        <a:cs typeface="+mn-cs"/>
      </a:defRPr>
    </a:lvl1pPr>
    <a:lvl2pPr marL="457200" algn="ctr" rtl="0" fontAlgn="base">
      <a:spcBef>
        <a:spcPct val="50000"/>
      </a:spcBef>
      <a:spcAft>
        <a:spcPct val="0"/>
      </a:spcAft>
      <a:defRPr sz="3600" b="1" kern="1200">
        <a:solidFill>
          <a:srgbClr val="FBF469"/>
        </a:solidFill>
        <a:latin typeface="Times New Roman" pitchFamily="18" charset="0"/>
        <a:ea typeface="+mn-ea"/>
        <a:cs typeface="+mn-cs"/>
      </a:defRPr>
    </a:lvl2pPr>
    <a:lvl3pPr marL="914400" algn="ctr" rtl="0" fontAlgn="base">
      <a:spcBef>
        <a:spcPct val="50000"/>
      </a:spcBef>
      <a:spcAft>
        <a:spcPct val="0"/>
      </a:spcAft>
      <a:defRPr sz="3600" b="1" kern="1200">
        <a:solidFill>
          <a:srgbClr val="FBF469"/>
        </a:solidFill>
        <a:latin typeface="Times New Roman" pitchFamily="18" charset="0"/>
        <a:ea typeface="+mn-ea"/>
        <a:cs typeface="+mn-cs"/>
      </a:defRPr>
    </a:lvl3pPr>
    <a:lvl4pPr marL="1371600" algn="ctr" rtl="0" fontAlgn="base">
      <a:spcBef>
        <a:spcPct val="50000"/>
      </a:spcBef>
      <a:spcAft>
        <a:spcPct val="0"/>
      </a:spcAft>
      <a:defRPr sz="3600" b="1" kern="1200">
        <a:solidFill>
          <a:srgbClr val="FBF469"/>
        </a:solidFill>
        <a:latin typeface="Times New Roman" pitchFamily="18" charset="0"/>
        <a:ea typeface="+mn-ea"/>
        <a:cs typeface="+mn-cs"/>
      </a:defRPr>
    </a:lvl4pPr>
    <a:lvl5pPr marL="1828800" algn="ctr" rtl="0" fontAlgn="base">
      <a:spcBef>
        <a:spcPct val="50000"/>
      </a:spcBef>
      <a:spcAft>
        <a:spcPct val="0"/>
      </a:spcAft>
      <a:defRPr sz="3600" b="1" kern="1200">
        <a:solidFill>
          <a:srgbClr val="FBF469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3600" b="1" kern="1200">
        <a:solidFill>
          <a:srgbClr val="FBF469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3600" b="1" kern="1200">
        <a:solidFill>
          <a:srgbClr val="FBF469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3600" b="1" kern="1200">
        <a:solidFill>
          <a:srgbClr val="FBF469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3600" b="1" kern="1200">
        <a:solidFill>
          <a:srgbClr val="FBF469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EE15"/>
    <a:srgbClr val="FF0000"/>
    <a:srgbClr val="2047A8"/>
    <a:srgbClr val="FBF469"/>
    <a:srgbClr val="FF9900"/>
    <a:srgbClr val="070000"/>
    <a:srgbClr val="111145"/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33" autoAdjust="0"/>
    <p:restoredTop sz="94693" autoAdjust="0"/>
  </p:normalViewPr>
  <p:slideViewPr>
    <p:cSldViewPr>
      <p:cViewPr varScale="1">
        <p:scale>
          <a:sx n="102" d="100"/>
          <a:sy n="102" d="100"/>
        </p:scale>
        <p:origin x="-23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0.fntdata"/><Relationship Id="rId21" Type="http://schemas.openxmlformats.org/officeDocument/2006/relationships/slide" Target="slides/slide20.xml"/><Relationship Id="rId34" Type="http://schemas.openxmlformats.org/officeDocument/2006/relationships/font" Target="fonts/font5.fntdata"/><Relationship Id="rId42" Type="http://schemas.openxmlformats.org/officeDocument/2006/relationships/font" Target="fonts/font13.fntdata"/><Relationship Id="rId47" Type="http://schemas.openxmlformats.org/officeDocument/2006/relationships/font" Target="fonts/font18.fntdata"/><Relationship Id="rId50" Type="http://schemas.openxmlformats.org/officeDocument/2006/relationships/font" Target="fonts/font21.fntdata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4.fntdata"/><Relationship Id="rId38" Type="http://schemas.openxmlformats.org/officeDocument/2006/relationships/font" Target="fonts/font9.fntdata"/><Relationship Id="rId46" Type="http://schemas.openxmlformats.org/officeDocument/2006/relationships/font" Target="fonts/font17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12.fntdata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3.fntdata"/><Relationship Id="rId37" Type="http://schemas.openxmlformats.org/officeDocument/2006/relationships/font" Target="fonts/font8.fntdata"/><Relationship Id="rId40" Type="http://schemas.openxmlformats.org/officeDocument/2006/relationships/font" Target="fonts/font11.fntdata"/><Relationship Id="rId45" Type="http://schemas.openxmlformats.org/officeDocument/2006/relationships/font" Target="fonts/font16.fntdata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7.fntdata"/><Relationship Id="rId49" Type="http://schemas.openxmlformats.org/officeDocument/2006/relationships/font" Target="fonts/font20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2.fntdata"/><Relationship Id="rId44" Type="http://schemas.openxmlformats.org/officeDocument/2006/relationships/font" Target="fonts/font15.fntdata"/><Relationship Id="rId52" Type="http://schemas.openxmlformats.org/officeDocument/2006/relationships/font" Target="fonts/font2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35" Type="http://schemas.openxmlformats.org/officeDocument/2006/relationships/font" Target="fonts/font6.fntdata"/><Relationship Id="rId43" Type="http://schemas.openxmlformats.org/officeDocument/2006/relationships/font" Target="fonts/font14.fntdata"/><Relationship Id="rId48" Type="http://schemas.openxmlformats.org/officeDocument/2006/relationships/font" Target="fonts/font19.fntdata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font" Target="fonts/font22.fntdata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2E2CF8-7D47-40FB-BAFC-A300B5B7F557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A07477-3500-4D6E-B455-1E6C67B9FDE7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A70EDD-0A4E-4EB9-B727-0475E8AD16B8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1E4ED8-8F84-4374-8411-7B6BEDD9C25E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2E1397-C59F-473E-9B22-C6B6F9250E5D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3B3784-C04D-41F9-879A-38AB3668C990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B7CCC6-243B-4419-BCAC-B619A1D13B73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52A987-BDDB-43CB-B0F0-1399908CE114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EA4ED0-4035-4600-B836-ABDAA5C83276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FEA1F6-BABC-47A2-A786-D9BCF9EE00B5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C83C55-CA1E-4919-846E-EFF649372FB8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defRPr sz="1400" b="0">
                <a:solidFill>
                  <a:schemeClr val="tx1"/>
                </a:solidFill>
              </a:defRPr>
            </a:lvl1pPr>
          </a:lstStyle>
          <a:p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400" b="0">
                <a:solidFill>
                  <a:schemeClr val="tx1"/>
                </a:solidFill>
              </a:defRPr>
            </a:lvl1pPr>
          </a:lstStyle>
          <a:p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400" b="0">
                <a:solidFill>
                  <a:schemeClr val="tx1"/>
                </a:solidFill>
              </a:defRPr>
            </a:lvl1pPr>
          </a:lstStyle>
          <a:p>
            <a:fld id="{FFC0563B-69BE-4B1A-AB40-DA500B874D66}" type="slidenum">
              <a:rPr lang="es-ES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 descr="presentacio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73875"/>
          </a:xfrm>
          <a:prstGeom prst="rect">
            <a:avLst/>
          </a:prstGeom>
          <a:noFill/>
        </p:spPr>
      </p:pic>
      <p:sp>
        <p:nvSpPr>
          <p:cNvPr id="4099" name="WordArt 3"/>
          <p:cNvSpPr>
            <a:spLocks noChangeArrowheads="1" noChangeShapeType="1" noTextEdit="1"/>
          </p:cNvSpPr>
          <p:nvPr/>
        </p:nvSpPr>
        <p:spPr bwMode="auto">
          <a:xfrm>
            <a:off x="685800" y="-152400"/>
            <a:ext cx="7696200" cy="41148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31032"/>
              </a:avLst>
            </a:prstTxWarp>
          </a:bodyPr>
          <a:lstStyle/>
          <a:p>
            <a:r>
              <a:rPr lang="es-ES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Impact"/>
              </a:rPr>
              <a:t>Os Séculos Escuros</a:t>
            </a:r>
          </a:p>
        </p:txBody>
      </p:sp>
    </p:spTree>
  </p:cSld>
  <p:clrMapOvr>
    <a:masterClrMapping/>
  </p:clrMapOvr>
  <p:transition advClick="0"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pesca"/>
          <p:cNvPicPr>
            <a:picLocks noChangeAspect="1" noChangeArrowheads="1"/>
          </p:cNvPicPr>
          <p:nvPr/>
        </p:nvPicPr>
        <p:blipFill>
          <a:blip r:embed="rId2"/>
          <a:srcRect l="8044"/>
          <a:stretch>
            <a:fillRect/>
          </a:stretch>
        </p:blipFill>
        <p:spPr bwMode="auto">
          <a:xfrm>
            <a:off x="-87313" y="-144463"/>
            <a:ext cx="9459913" cy="7002463"/>
          </a:xfrm>
          <a:prstGeom prst="rect">
            <a:avLst/>
          </a:prstGeom>
          <a:noFill/>
        </p:spPr>
      </p:pic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0" y="-76200"/>
            <a:ext cx="9144000" cy="222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s-ES" sz="2800">
                <a:solidFill>
                  <a:schemeClr val="tx1"/>
                </a:solidFill>
                <a:latin typeface="Arial Black" pitchFamily="34" charset="0"/>
              </a:rPr>
              <a:t>A persistencia desta situación fixo que o pobo, analfabeto, non concibise o seu idioma como apto para relacionarse nos ámbitos formais, así que o sentimento de </a:t>
            </a:r>
            <a:r>
              <a:rPr lang="es-ES" sz="2800">
                <a:solidFill>
                  <a:srgbClr val="FFFF00"/>
                </a:solidFill>
                <a:latin typeface="Arial Black" pitchFamily="34" charset="0"/>
              </a:rPr>
              <a:t>diglosia</a:t>
            </a:r>
            <a:r>
              <a:rPr lang="es-ES" sz="2800">
                <a:solidFill>
                  <a:schemeClr val="tx1"/>
                </a:solidFill>
                <a:latin typeface="Arial Black" pitchFamily="34" charset="0"/>
              </a:rPr>
              <a:t> prendeu fortemente nel.</a:t>
            </a:r>
          </a:p>
        </p:txBody>
      </p:sp>
    </p:spTree>
  </p:cSld>
  <p:clrMapOvr>
    <a:masterClrMapping/>
  </p:clrMapOvr>
  <p:transition spd="slow" advClick="0" advTm="24000">
    <p:zo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arc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19400" y="0"/>
            <a:ext cx="6324600" cy="6858000"/>
          </a:xfrm>
          <a:prstGeom prst="rect">
            <a:avLst/>
          </a:prstGeom>
          <a:noFill/>
        </p:spPr>
      </p:pic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0" y="76200"/>
            <a:ext cx="3276600" cy="594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s-ES" sz="3200">
                <a:solidFill>
                  <a:srgbClr val="FFFF00"/>
                </a:solidFill>
                <a:latin typeface="Microsoft Sans Serif" pitchFamily="34" charset="0"/>
              </a:rPr>
              <a:t>Ao longo destes séculos o galego foise </a:t>
            </a:r>
            <a:r>
              <a:rPr lang="es-ES" sz="3200" u="sng">
                <a:solidFill>
                  <a:srgbClr val="FFFF00"/>
                </a:solidFill>
                <a:latin typeface="Microsoft Sans Serif" pitchFamily="34" charset="0"/>
              </a:rPr>
              <a:t>castelanizando</a:t>
            </a:r>
            <a:r>
              <a:rPr lang="es-ES" sz="3200">
                <a:solidFill>
                  <a:srgbClr val="FFFF00"/>
                </a:solidFill>
                <a:latin typeface="Microsoft Sans Serif" pitchFamily="34" charset="0"/>
              </a:rPr>
              <a:t>, </a:t>
            </a:r>
            <a:r>
              <a:rPr lang="es-ES" sz="3200" u="sng">
                <a:solidFill>
                  <a:srgbClr val="FFFF00"/>
                </a:solidFill>
                <a:latin typeface="Microsoft Sans Serif" pitchFamily="34" charset="0"/>
              </a:rPr>
              <a:t>vulgarizando</a:t>
            </a:r>
            <a:r>
              <a:rPr lang="es-ES" sz="3200">
                <a:solidFill>
                  <a:srgbClr val="FFFF00"/>
                </a:solidFill>
                <a:latin typeface="Microsoft Sans Serif" pitchFamily="34" charset="0"/>
              </a:rPr>
              <a:t> e </a:t>
            </a:r>
            <a:r>
              <a:rPr lang="es-ES" sz="3200" u="sng">
                <a:solidFill>
                  <a:srgbClr val="FFFF00"/>
                </a:solidFill>
                <a:latin typeface="Microsoft Sans Serif" pitchFamily="34" charset="0"/>
              </a:rPr>
              <a:t>dialectalizando</a:t>
            </a:r>
            <a:r>
              <a:rPr lang="es-ES" sz="3200">
                <a:solidFill>
                  <a:srgbClr val="FFFF00"/>
                </a:solidFill>
                <a:latin typeface="Microsoft Sans Serif" pitchFamily="34" charset="0"/>
              </a:rPr>
              <a:t>  fortemente ao carecer de gramáticas ou dun modelo culto de idioma no poder.</a:t>
            </a:r>
          </a:p>
        </p:txBody>
      </p:sp>
    </p:spTree>
  </p:cSld>
  <p:clrMapOvr>
    <a:masterClrMapping/>
  </p:clrMapOvr>
  <p:transition advClick="0" advTm="20000">
    <p:fade thruBlk="1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map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2400" y="-1377950"/>
            <a:ext cx="9296400" cy="8258175"/>
          </a:xfrm>
          <a:prstGeom prst="rect">
            <a:avLst/>
          </a:prstGeom>
          <a:noFill/>
        </p:spPr>
      </p:pic>
      <p:sp>
        <p:nvSpPr>
          <p:cNvPr id="25603" name="Text Box 3" descr="Papel seda rosa"/>
          <p:cNvSpPr txBox="1">
            <a:spLocks noChangeArrowheads="1"/>
          </p:cNvSpPr>
          <p:nvPr/>
        </p:nvSpPr>
        <p:spPr bwMode="auto">
          <a:xfrm>
            <a:off x="211138" y="511175"/>
            <a:ext cx="8686800" cy="5584825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s-ES">
                <a:solidFill>
                  <a:schemeClr val="accent2"/>
                </a:solidFill>
              </a:rPr>
              <a:t>Durante estes longos anos os funcionarios dos concellos e os sacerdotes dedícanse sistematicamente a castelanizar a toponimia e, consecuentemente, os apelidos. Así xorden barbarismos orais e ortográficos como Seijo, Perero, Orense, Carballino, Arteijo, Villarino, Ameijeiras, Boutureira, Porranes, Sangiao, Regenjo, Balado, Cobas, Noya, Niño de la Guía, Valle del Oro, Segad, Gontad, Mamed...</a:t>
            </a:r>
          </a:p>
        </p:txBody>
      </p:sp>
    </p:spTree>
  </p:cSld>
  <p:clrMapOvr>
    <a:masterClrMapping/>
  </p:clrMapOvr>
  <p:transition spd="slow" advClick="0" advTm="3000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3" name="Picture 3" descr="SerraDemanda"/>
          <p:cNvPicPr>
            <a:picLocks noChangeAspect="1" noChangeArrowheads="1"/>
          </p:cNvPicPr>
          <p:nvPr/>
        </p:nvPicPr>
        <p:blipFill>
          <a:blip r:embed="rId2"/>
          <a:srcRect l="5872" r="5872"/>
          <a:stretch>
            <a:fillRect/>
          </a:stretch>
        </p:blipFill>
        <p:spPr bwMode="auto">
          <a:xfrm>
            <a:off x="-139700" y="-23813"/>
            <a:ext cx="9347200" cy="6954838"/>
          </a:xfrm>
          <a:prstGeom prst="rect">
            <a:avLst/>
          </a:prstGeom>
          <a:noFill/>
        </p:spPr>
      </p:pic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179388" y="1752600"/>
            <a:ext cx="8736012" cy="393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gl-ES">
                <a:solidFill>
                  <a:srgbClr val="F9EE15"/>
                </a:solidFill>
                <a:latin typeface="Arial" charset="0"/>
              </a:rPr>
              <a:t>Esta imposición do español levou a que mesmo hoxe en día o pobo galego non teña unha conciencia clara de cales son os seus nomes. Incluso a xente cre que as poboacións galegas poden levar un nome galego e outro </a:t>
            </a:r>
            <a:r>
              <a:rPr lang="gl-ES" i="1">
                <a:solidFill>
                  <a:srgbClr val="F9EE15"/>
                </a:solidFill>
                <a:latin typeface="Arial" charset="0"/>
              </a:rPr>
              <a:t>castelán</a:t>
            </a:r>
            <a:r>
              <a:rPr lang="gl-ES">
                <a:solidFill>
                  <a:srgbClr val="F9EE15"/>
                </a:solidFill>
                <a:latin typeface="Arial" charset="0"/>
              </a:rPr>
              <a:t> segundo o idioma que se fale.</a:t>
            </a:r>
          </a:p>
        </p:txBody>
      </p:sp>
    </p:spTree>
  </p:cSld>
  <p:clrMapOvr>
    <a:masterClrMapping/>
  </p:clrMapOvr>
  <p:transition spd="slow" advClick="0" advTm="20000">
    <p:strips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ornid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75388" y="0"/>
            <a:ext cx="2868612" cy="4191000"/>
          </a:xfrm>
          <a:prstGeom prst="rect">
            <a:avLst/>
          </a:prstGeom>
          <a:noFill/>
          <a:ln w="508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3555" name="Picture 3" descr="Feijo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2713038" cy="4191000"/>
          </a:xfrm>
          <a:prstGeom prst="rect">
            <a:avLst/>
          </a:prstGeom>
          <a:noFill/>
          <a:ln w="508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381000" y="4400550"/>
            <a:ext cx="1981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s-ES" sz="3200"/>
              <a:t>Feijoo</a:t>
            </a:r>
          </a:p>
        </p:txBody>
      </p:sp>
      <p:sp>
        <p:nvSpPr>
          <p:cNvPr id="23559" name="Rectangle 7"/>
          <p:cNvSpPr>
            <a:spLocks noChangeArrowheads="1"/>
          </p:cNvSpPr>
          <p:nvPr/>
        </p:nvSpPr>
        <p:spPr bwMode="auto">
          <a:xfrm>
            <a:off x="3527425" y="1943100"/>
            <a:ext cx="19891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 sz="3200"/>
              <a:t>Sarmiento</a:t>
            </a:r>
          </a:p>
        </p:txBody>
      </p:sp>
      <p:sp>
        <p:nvSpPr>
          <p:cNvPr id="23560" name="Rectangle 8"/>
          <p:cNvSpPr>
            <a:spLocks noChangeArrowheads="1"/>
          </p:cNvSpPr>
          <p:nvPr/>
        </p:nvSpPr>
        <p:spPr bwMode="auto">
          <a:xfrm>
            <a:off x="6927850" y="4381500"/>
            <a:ext cx="16065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 sz="3200"/>
              <a:t>Cornide</a:t>
            </a:r>
          </a:p>
        </p:txBody>
      </p:sp>
      <p:sp>
        <p:nvSpPr>
          <p:cNvPr id="23561" name="Text Box 9"/>
          <p:cNvSpPr txBox="1">
            <a:spLocks noChangeArrowheads="1"/>
          </p:cNvSpPr>
          <p:nvPr/>
        </p:nvSpPr>
        <p:spPr bwMode="auto">
          <a:xfrm>
            <a:off x="3206750" y="419100"/>
            <a:ext cx="2590800" cy="495300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s-ES" sz="2400" i="1">
                <a:latin typeface="Century Gothic" pitchFamily="34" charset="0"/>
              </a:rPr>
              <a:t>A ILUSTRACIÓN</a:t>
            </a:r>
          </a:p>
        </p:txBody>
      </p:sp>
      <p:pic>
        <p:nvPicPr>
          <p:cNvPr id="23562" name="Picture 10" descr="Sarmient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00388" y="2660650"/>
            <a:ext cx="2836862" cy="4038600"/>
          </a:xfrm>
          <a:prstGeom prst="rect">
            <a:avLst/>
          </a:prstGeom>
          <a:noFill/>
          <a:ln w="508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3563" name="Text Box 11"/>
          <p:cNvSpPr txBox="1">
            <a:spLocks noChangeArrowheads="1"/>
          </p:cNvSpPr>
          <p:nvPr/>
        </p:nvSpPr>
        <p:spPr bwMode="auto">
          <a:xfrm>
            <a:off x="3505200" y="990600"/>
            <a:ext cx="1905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s-ES" sz="2800">
                <a:solidFill>
                  <a:schemeClr val="bg1"/>
                </a:solidFill>
              </a:rPr>
              <a:t>s. XVIII</a:t>
            </a:r>
          </a:p>
        </p:txBody>
      </p:sp>
    </p:spTree>
  </p:cSld>
  <p:clrMapOvr>
    <a:masterClrMapping/>
  </p:clrMapOvr>
  <p:transition spd="slow" advClick="0" advTm="13000">
    <p:split orient="vert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 descr="ideasilustradas"/>
          <p:cNvPicPr>
            <a:picLocks noChangeAspect="1" noChangeArrowheads="1"/>
          </p:cNvPicPr>
          <p:nvPr/>
        </p:nvPicPr>
        <p:blipFill>
          <a:blip r:embed="rId2"/>
          <a:srcRect l="7692" r="7692"/>
          <a:stretch>
            <a:fillRect/>
          </a:stretch>
        </p:blipFill>
        <p:spPr bwMode="auto">
          <a:xfrm>
            <a:off x="0" y="0"/>
            <a:ext cx="9283700" cy="6861175"/>
          </a:xfrm>
          <a:prstGeom prst="rect">
            <a:avLst/>
          </a:prstGeom>
          <a:noFill/>
        </p:spPr>
      </p:pic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838200" y="304800"/>
            <a:ext cx="7620000" cy="2041525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s-ES" sz="3200">
                <a:solidFill>
                  <a:schemeClr val="tx2"/>
                </a:solidFill>
              </a:rPr>
              <a:t>Mais no s. XVIII as ideas racionais dos ilustrados impelen a personaxes como </a:t>
            </a:r>
            <a:r>
              <a:rPr lang="es-ES" sz="3200" u="sng">
                <a:solidFill>
                  <a:schemeClr val="tx2"/>
                </a:solidFill>
              </a:rPr>
              <a:t>Sarmiento</a:t>
            </a:r>
            <a:r>
              <a:rPr lang="es-ES" sz="3200">
                <a:solidFill>
                  <a:schemeClr val="tx2"/>
                </a:solidFill>
              </a:rPr>
              <a:t> a reclamar o uso do galego no ensino, Administración e Igrexa.</a:t>
            </a:r>
          </a:p>
        </p:txBody>
      </p:sp>
      <p:pic>
        <p:nvPicPr>
          <p:cNvPr id="16388" name="Picture 4" descr="Sarmient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21375" y="2667000"/>
            <a:ext cx="3222625" cy="3986213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5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animBg="1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Torrado"/>
          <p:cNvPicPr>
            <a:picLocks noChangeAspect="1" noChangeArrowheads="1"/>
          </p:cNvPicPr>
          <p:nvPr/>
        </p:nvPicPr>
        <p:blipFill>
          <a:blip r:embed="rId2"/>
          <a:srcRect l="13693"/>
          <a:stretch>
            <a:fillRect/>
          </a:stretch>
        </p:blipFill>
        <p:spPr bwMode="auto">
          <a:xfrm>
            <a:off x="0" y="-107950"/>
            <a:ext cx="9339263" cy="6965950"/>
          </a:xfrm>
          <a:prstGeom prst="rect">
            <a:avLst/>
          </a:prstGeom>
          <a:noFill/>
        </p:spPr>
      </p:pic>
      <p:pic>
        <p:nvPicPr>
          <p:cNvPr id="17413" name="Picture 5" descr="Feijo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9063" y="0"/>
            <a:ext cx="3157537" cy="4876800"/>
          </a:xfrm>
          <a:prstGeom prst="rect">
            <a:avLst/>
          </a:prstGeom>
          <a:noFill/>
        </p:spPr>
      </p:pic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762000" y="4981575"/>
            <a:ext cx="83058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s-ES" sz="2800" b="0" u="sng">
                <a:solidFill>
                  <a:srgbClr val="FFFF00"/>
                </a:solidFill>
                <a:latin typeface="Arial Black" pitchFamily="34" charset="0"/>
              </a:rPr>
              <a:t>Benito J. Feijoo</a:t>
            </a:r>
            <a:r>
              <a:rPr lang="es-ES" sz="2800" b="0">
                <a:solidFill>
                  <a:srgbClr val="FFFF00"/>
                </a:solidFill>
                <a:latin typeface="Arial Black" pitchFamily="34" charset="0"/>
              </a:rPr>
              <a:t>, pola súa banda, defende nos seus escritos que o galego non é un dialecto do castelán senón unha lingua coa mesma orixe latina ca este.</a:t>
            </a:r>
          </a:p>
        </p:txBody>
      </p:sp>
    </p:spTree>
  </p:cSld>
  <p:clrMapOvr>
    <a:masterClrMapping/>
  </p:clrMapOvr>
  <p:transition spd="med" advClick="0" advTm="20000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3" name="Picture 5" descr="monte_cabalos"/>
          <p:cNvPicPr>
            <a:picLocks noChangeAspect="1" noChangeArrowheads="1"/>
          </p:cNvPicPr>
          <p:nvPr/>
        </p:nvPicPr>
        <p:blipFill>
          <a:blip r:embed="rId2"/>
          <a:srcRect l="5365" r="5365"/>
          <a:stretch>
            <a:fillRect/>
          </a:stretch>
        </p:blipFill>
        <p:spPr bwMode="auto">
          <a:xfrm>
            <a:off x="-92075" y="-100013"/>
            <a:ext cx="9388475" cy="6916738"/>
          </a:xfrm>
          <a:prstGeom prst="rect">
            <a:avLst/>
          </a:prstGeom>
          <a:noFill/>
        </p:spPr>
      </p:pic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39688" y="0"/>
            <a:ext cx="9144000" cy="2289175"/>
          </a:xfrm>
          <a:prstGeom prst="rect">
            <a:avLst/>
          </a:prstGeom>
          <a:solidFill>
            <a:schemeClr val="folHlink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gl-ES">
                <a:solidFill>
                  <a:schemeClr val="tx1"/>
                </a:solidFill>
              </a:rPr>
              <a:t>Ademais, Sarmiento, Cornide ou o Padre Sobreira inauguraron a ciencia da lexicografía galega creando listas de termos galegos sobre fauna e flora galegas.</a:t>
            </a:r>
          </a:p>
        </p:txBody>
      </p:sp>
    </p:spTree>
  </p:cSld>
  <p:clrMapOvr>
    <a:masterClrMapping/>
  </p:clrMapOvr>
  <p:transition spd="slow" advClick="0" advTm="18000">
    <p:fade thruBlk="1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WordArt 4"/>
          <p:cNvSpPr>
            <a:spLocks noChangeArrowheads="1" noChangeShapeType="1" noTextEdit="1"/>
          </p:cNvSpPr>
          <p:nvPr/>
        </p:nvSpPr>
        <p:spPr bwMode="auto">
          <a:xfrm>
            <a:off x="838200" y="304800"/>
            <a:ext cx="7620000" cy="56388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602"/>
              </a:avLst>
            </a:prstTxWarp>
          </a:bodyPr>
          <a:lstStyle/>
          <a:p>
            <a:r>
              <a:rPr lang="es-ES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 Black"/>
              </a:rPr>
              <a:t>Literatura</a:t>
            </a:r>
          </a:p>
        </p:txBody>
      </p:sp>
    </p:spTree>
  </p:cSld>
  <p:clrMapOvr>
    <a:masterClrMapping/>
  </p:clrMapOvr>
  <p:transition spd="slow" advClick="0" advTm="6000">
    <p:blinds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hlink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5" name="Picture 3" descr="PardodeCel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932488" cy="6858000"/>
          </a:xfrm>
          <a:prstGeom prst="rect">
            <a:avLst/>
          </a:prstGeom>
          <a:noFill/>
        </p:spPr>
      </p:pic>
      <p:sp>
        <p:nvSpPr>
          <p:cNvPr id="33794" name="Text Box 2"/>
          <p:cNvSpPr txBox="1">
            <a:spLocks noChangeArrowheads="1"/>
          </p:cNvSpPr>
          <p:nvPr/>
        </p:nvSpPr>
        <p:spPr bwMode="auto">
          <a:xfrm>
            <a:off x="4724400" y="-26988"/>
            <a:ext cx="4419600" cy="6683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s-ES">
                <a:solidFill>
                  <a:srgbClr val="FF0000"/>
                </a:solidFill>
              </a:rPr>
              <a:t>A literatura popular, anónima, presentaba composicións circunstanciais baseadas en feitos históricos, como o </a:t>
            </a:r>
            <a:r>
              <a:rPr lang="es-ES" i="1">
                <a:solidFill>
                  <a:srgbClr val="FF0000"/>
                </a:solidFill>
              </a:rPr>
              <a:t>Pranto da Frouseira</a:t>
            </a:r>
            <a:r>
              <a:rPr lang="es-ES">
                <a:solidFill>
                  <a:srgbClr val="FF0000"/>
                </a:solidFill>
              </a:rPr>
              <a:t>, que narra morte do mariscal Pardo de Cela (1483), ou o saqueo de Cangas polos turcos en 1617.</a:t>
            </a:r>
          </a:p>
        </p:txBody>
      </p:sp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179388" y="115888"/>
            <a:ext cx="34559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gl-ES" sz="2000">
                <a:solidFill>
                  <a:schemeClr val="tx1"/>
                </a:solidFill>
                <a:latin typeface="Arial" charset="0"/>
              </a:rPr>
              <a:t>TORRE DA FROUSEIRA</a:t>
            </a:r>
          </a:p>
        </p:txBody>
      </p:sp>
    </p:spTree>
  </p:cSld>
  <p:clrMapOvr>
    <a:masterClrMapping/>
  </p:clrMapOvr>
  <p:transition spd="slow" advClick="0" advTm="20000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5" name="Picture 7" descr="frag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85800" y="7938"/>
            <a:ext cx="10515600" cy="6840537"/>
          </a:xfrm>
          <a:prstGeom prst="rect">
            <a:avLst/>
          </a:prstGeom>
          <a:noFill/>
        </p:spPr>
      </p:pic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-152400" y="304800"/>
            <a:ext cx="9372600" cy="2227263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s-ES" sz="2800">
                <a:solidFill>
                  <a:schemeClr val="tx1"/>
                </a:solidFill>
              </a:rPr>
              <a:t>Os ss. XVI, XVII e XVIII noméanse </a:t>
            </a:r>
            <a:r>
              <a:rPr lang="es-ES" sz="2800" i="1">
                <a:solidFill>
                  <a:schemeClr val="tx1"/>
                </a:solidFill>
              </a:rPr>
              <a:t>Escuros</a:t>
            </a:r>
            <a:r>
              <a:rPr lang="es-ES" sz="2800">
                <a:solidFill>
                  <a:schemeClr val="tx1"/>
                </a:solidFill>
              </a:rPr>
              <a:t> porque o idioma galego escasea de manifestacións literarias escritas; este emprégase como única lingua no ámbito </a:t>
            </a:r>
            <a:r>
              <a:rPr lang="es-ES" sz="2800" u="sng">
                <a:solidFill>
                  <a:schemeClr val="tx1"/>
                </a:solidFill>
              </a:rPr>
              <a:t>familiar</a:t>
            </a:r>
            <a:r>
              <a:rPr lang="es-ES" sz="2800">
                <a:solidFill>
                  <a:schemeClr val="tx1"/>
                </a:solidFill>
              </a:rPr>
              <a:t> nun país cunha gran masa forestal que fornecía de madeira á flota do Estado español sen recibir nada a cambio.</a:t>
            </a:r>
          </a:p>
        </p:txBody>
      </p:sp>
      <p:pic>
        <p:nvPicPr>
          <p:cNvPr id="2056" name="Picture 8" descr="armad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0" y="2632075"/>
            <a:ext cx="7620000" cy="4225925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25000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3" grpId="0" animBg="1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3" descr="paz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1665288"/>
            <a:ext cx="8686800" cy="5040312"/>
          </a:xfrm>
          <a:prstGeom prst="rect">
            <a:avLst/>
          </a:prstGeom>
          <a:noFill/>
        </p:spPr>
      </p:pic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762000" y="152400"/>
            <a:ext cx="7620000" cy="252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s-ES" sz="3200">
                <a:solidFill>
                  <a:schemeClr val="tx1"/>
                </a:solidFill>
                <a:latin typeface="Comic Sans MS" pitchFamily="66" charset="0"/>
              </a:rPr>
              <a:t>Curiosamente, destes tempos temos noticia da primeira muller escritora, Isabel de Castro e Andrade, quen compuxo varios sonetos no s. XVI, dos que só conservamos un.</a:t>
            </a:r>
          </a:p>
        </p:txBody>
      </p:sp>
    </p:spTree>
  </p:cSld>
  <p:clrMapOvr>
    <a:masterClrMapping/>
  </p:clrMapOvr>
  <p:transition spd="slow" advClick="0" advTm="20000">
    <p:zoom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3" descr="Obradoiro"/>
          <p:cNvPicPr>
            <a:picLocks noChangeAspect="1" noChangeArrowheads="1"/>
          </p:cNvPicPr>
          <p:nvPr/>
        </p:nvPicPr>
        <p:blipFill>
          <a:blip r:embed="rId2"/>
          <a:srcRect l="9615" r="8653"/>
          <a:stretch>
            <a:fillRect/>
          </a:stretch>
        </p:blipFill>
        <p:spPr bwMode="auto">
          <a:xfrm>
            <a:off x="0" y="0"/>
            <a:ext cx="9218613" cy="6942138"/>
          </a:xfrm>
          <a:prstGeom prst="rect">
            <a:avLst/>
          </a:prstGeom>
          <a:noFill/>
        </p:spPr>
      </p:pic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228600" y="5118100"/>
            <a:ext cx="87630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s-ES">
                <a:solidFill>
                  <a:srgbClr val="FFFF00"/>
                </a:solidFill>
                <a:latin typeface="Garamond" pitchFamily="18" charset="0"/>
              </a:rPr>
              <a:t>A literatura culta amosa poucas mostras, como unhas décimas ao Apóstolo Santiago, de Martín Torrado, no s. XVII.</a:t>
            </a:r>
          </a:p>
        </p:txBody>
      </p:sp>
    </p:spTree>
  </p:cSld>
  <p:clrMapOvr>
    <a:masterClrMapping/>
  </p:clrMapOvr>
  <p:transition spd="slow" advClick="0" advTm="15000">
    <p:randomBar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3" descr="escoladramgal_entremésfamos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-381000"/>
            <a:ext cx="5854700" cy="8534400"/>
          </a:xfrm>
          <a:prstGeom prst="rect">
            <a:avLst/>
          </a:prstGeom>
          <a:noFill/>
        </p:spPr>
      </p:pic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4724400" y="1295400"/>
            <a:ext cx="4419600" cy="399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s-ES" sz="3200">
                <a:solidFill>
                  <a:schemeClr val="accent1"/>
                </a:solidFill>
                <a:latin typeface="Arial Black" pitchFamily="34" charset="0"/>
              </a:rPr>
              <a:t>Tamén resulta curioso que a primeira peza teatral coñecida en galego date do s. XVII, nunha época de grande escaseza literaria.</a:t>
            </a:r>
          </a:p>
        </p:txBody>
      </p:sp>
      <p:sp>
        <p:nvSpPr>
          <p:cNvPr id="19460" name="Line 4"/>
          <p:cNvSpPr>
            <a:spLocks noChangeShapeType="1"/>
          </p:cNvSpPr>
          <p:nvPr/>
        </p:nvSpPr>
        <p:spPr bwMode="auto">
          <a:xfrm>
            <a:off x="304800" y="1524000"/>
            <a:ext cx="838200" cy="381000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  <p:transition spd="slow" advClick="0" advTm="18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5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8" name="Picture 4" descr="Obradoiro"/>
          <p:cNvPicPr>
            <a:picLocks noChangeAspect="1" noChangeArrowheads="1"/>
          </p:cNvPicPr>
          <p:nvPr/>
        </p:nvPicPr>
        <p:blipFill>
          <a:blip r:embed="rId2">
            <a:lum bright="-40000"/>
          </a:blip>
          <a:srcRect l="9615" r="8653"/>
          <a:stretch>
            <a:fillRect/>
          </a:stretch>
        </p:blipFill>
        <p:spPr bwMode="auto">
          <a:xfrm>
            <a:off x="0" y="0"/>
            <a:ext cx="9218613" cy="6942138"/>
          </a:xfrm>
          <a:prstGeom prst="rect">
            <a:avLst/>
          </a:prstGeom>
          <a:noFill/>
        </p:spPr>
      </p:pic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990600" y="1219200"/>
            <a:ext cx="685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endParaRPr lang="gl-ES" sz="2400" b="0">
              <a:solidFill>
                <a:schemeClr val="tx1"/>
              </a:solidFill>
            </a:endParaRPr>
          </a:p>
        </p:txBody>
      </p:sp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533400" y="381000"/>
            <a:ext cx="8153400" cy="613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gl-ES">
                <a:solidFill>
                  <a:srgbClr val="F9EE15"/>
                </a:solidFill>
                <a:latin typeface="Bookman Old Style" pitchFamily="18" charset="0"/>
              </a:rPr>
              <a:t>A poesía tamén se manifestou nos vilancicos feitos por autores como Carlos Patiño ou Frei Francisco de Santiago. Outros moitos tamén se atoparon nas catedrais de Santiago de Compostela e Mondoñedo. Os vilancicos de galegos tiveron moito éxito nas celebracións litúrxicas do Nadal durante os séculos XVII e XVIII.</a:t>
            </a:r>
          </a:p>
        </p:txBody>
      </p:sp>
    </p:spTree>
  </p:cSld>
  <p:clrMapOvr>
    <a:masterClrMapping/>
  </p:clrMapOvr>
  <p:transition spd="slow" advClick="0" advTm="24000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200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1200copla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51300" y="0"/>
            <a:ext cx="5168900" cy="6858000"/>
          </a:xfrm>
          <a:prstGeom prst="rect">
            <a:avLst/>
          </a:prstGeom>
          <a:noFill/>
        </p:spPr>
      </p:pic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0" y="98425"/>
            <a:ext cx="4114800" cy="668337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s-ES">
                <a:solidFill>
                  <a:schemeClr val="tx1"/>
                </a:solidFill>
              </a:rPr>
              <a:t>Tamén os ilustrados foron literatos: Frei Martín Sarmiento, que realmente se chamaba Pedro J. García Balboa, escribiu 1.200 coplas de carácter popularista baixo o pseudónimo de </a:t>
            </a:r>
            <a:r>
              <a:rPr lang="es-ES" i="1">
                <a:solidFill>
                  <a:schemeClr val="tx1"/>
                </a:solidFill>
              </a:rPr>
              <a:t>Tío Marcos da Portela</a:t>
            </a:r>
            <a:r>
              <a:rPr lang="es-ES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7696200" y="-15875"/>
            <a:ext cx="1600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s-ES" sz="2000">
                <a:solidFill>
                  <a:schemeClr val="tx1"/>
                </a:solidFill>
                <a:latin typeface="Arial" charset="0"/>
              </a:rPr>
              <a:t>manuscrito</a:t>
            </a:r>
          </a:p>
        </p:txBody>
      </p:sp>
    </p:spTree>
  </p:cSld>
  <p:clrMapOvr>
    <a:masterClrMapping/>
  </p:clrMapOvr>
  <p:transition spd="slow" advClick="0" advTm="1800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Picture 3" descr="interiorigrex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38600" y="0"/>
            <a:ext cx="5105400" cy="6858000"/>
          </a:xfrm>
          <a:prstGeom prst="rect">
            <a:avLst/>
          </a:prstGeom>
          <a:noFill/>
        </p:spPr>
      </p:pic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111125" y="896938"/>
            <a:ext cx="3851275" cy="503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s-ES">
                <a:solidFill>
                  <a:srgbClr val="FF0000"/>
                </a:solidFill>
                <a:latin typeface="Comic Sans MS" pitchFamily="66" charset="0"/>
              </a:rPr>
              <a:t>Outro poeta popularista foi o cura de Fruíme, Diego Antonio de Cernadas e Castro, autor dunhas famosas coplas de tema costumista.</a:t>
            </a:r>
          </a:p>
        </p:txBody>
      </p:sp>
    </p:spTree>
  </p:cSld>
  <p:clrMapOvr>
    <a:masterClrMapping/>
  </p:clrMapOvr>
  <p:transition advClick="0" advTm="15000">
    <p:fade thruBlk="1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6" name="Picture 4" descr="batalla"/>
          <p:cNvPicPr>
            <a:picLocks noChangeAspect="1" noChangeArrowheads="1"/>
          </p:cNvPicPr>
          <p:nvPr/>
        </p:nvPicPr>
        <p:blipFill>
          <a:blip r:embed="rId2"/>
          <a:srcRect l="3671" r="3671"/>
          <a:stretch>
            <a:fillRect/>
          </a:stretch>
        </p:blipFill>
        <p:spPr bwMode="auto">
          <a:xfrm>
            <a:off x="0" y="-15875"/>
            <a:ext cx="9178925" cy="6996113"/>
          </a:xfrm>
          <a:prstGeom prst="rect">
            <a:avLst/>
          </a:prstGeom>
          <a:noFill/>
        </p:spPr>
      </p:pic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685800" y="914400"/>
            <a:ext cx="7696200" cy="448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s-ES">
                <a:solidFill>
                  <a:srgbClr val="F9EE15"/>
                </a:solidFill>
                <a:latin typeface="Tahoma" pitchFamily="34" charset="0"/>
              </a:rPr>
              <a:t>Os irmáns de Feijoo, Anselmo e Plácido, ademais de Cornide, elaboraron poesía culta (sonetos) ao estilo do dezaoito. Anselmo Feijoo ten un poema en quintillas sobre a batalla de Rande (ría de Vigo) contra a flota inglesa, en 1702.</a:t>
            </a:r>
          </a:p>
        </p:txBody>
      </p:sp>
    </p:spTree>
  </p:cSld>
  <p:clrMapOvr>
    <a:masterClrMapping/>
  </p:clrMapOvr>
  <p:transition spd="slow" advClick="0" advTm="18000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200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9" name="Picture 3" descr="SanMartiño"/>
          <p:cNvPicPr>
            <a:picLocks noChangeAspect="1" noChangeArrowheads="1"/>
          </p:cNvPicPr>
          <p:nvPr/>
        </p:nvPicPr>
        <p:blipFill>
          <a:blip r:embed="rId2"/>
          <a:srcRect l="5002" r="5002"/>
          <a:stretch>
            <a:fillRect/>
          </a:stretch>
        </p:blipFill>
        <p:spPr bwMode="auto">
          <a:xfrm>
            <a:off x="-76200" y="-76200"/>
            <a:ext cx="9471025" cy="7061200"/>
          </a:xfrm>
          <a:prstGeom prst="rect">
            <a:avLst/>
          </a:prstGeom>
          <a:noFill/>
        </p:spPr>
      </p:pic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457200" y="609600"/>
            <a:ext cx="8382000" cy="558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s-ES">
                <a:solidFill>
                  <a:srgbClr val="FFFF00"/>
                </a:solidFill>
                <a:latin typeface="Tahoma" pitchFamily="34" charset="0"/>
              </a:rPr>
              <a:t>Tamén sabemos da creación literaria por parte dalgunha muller cultivada, como Mª Francisca de Isla e Losada, alcumada a Musa Compostelá, quen, polo feito de ser muller nuns tempos pouco igualitarios, non nos deixou mostras da súa autoría a pesar do recoñecemento literario e persoal de que gozaba entre os ilustrados.</a:t>
            </a:r>
          </a:p>
        </p:txBody>
      </p:sp>
    </p:spTree>
  </p:cSld>
  <p:clrMapOvr>
    <a:masterClrMapping/>
  </p:clrMapOvr>
  <p:transition spd="slow" advClick="0" advTm="20000">
    <p:pull dir="d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00"/>
            </a:gs>
            <a:gs pos="20000">
              <a:srgbClr val="000040"/>
            </a:gs>
            <a:gs pos="50000">
              <a:srgbClr val="400040"/>
            </a:gs>
            <a:gs pos="75000">
              <a:srgbClr val="8F0040"/>
            </a:gs>
            <a:gs pos="89999">
              <a:srgbClr val="F27300"/>
            </a:gs>
            <a:gs pos="100000">
              <a:srgbClr val="FFBF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1031875" y="685800"/>
            <a:ext cx="7180263" cy="393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s-ES">
                <a:solidFill>
                  <a:srgbClr val="F9EE15"/>
                </a:solidFill>
                <a:latin typeface="Comic Sans MS" pitchFamily="66" charset="0"/>
              </a:rPr>
              <a:t>O labor dos ilustrados, totalmente descoñecido polo pobo analfabeto, foi sentando as bases para a entrada nun novo século, o XIX, que deparará tamén unha nova sorte para a lingua galega.</a:t>
            </a:r>
          </a:p>
        </p:txBody>
      </p:sp>
    </p:spTree>
  </p:cSld>
  <p:clrMapOvr>
    <a:masterClrMapping/>
  </p:clrMapOvr>
  <p:transition spd="slow" advClick="0" advTm="15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200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paisanos"/>
          <p:cNvPicPr>
            <a:picLocks noChangeAspect="1" noChangeArrowheads="1"/>
          </p:cNvPicPr>
          <p:nvPr/>
        </p:nvPicPr>
        <p:blipFill>
          <a:blip r:embed="rId2"/>
          <a:srcRect r="19817"/>
          <a:stretch>
            <a:fillRect/>
          </a:stretch>
        </p:blipFill>
        <p:spPr bwMode="auto">
          <a:xfrm>
            <a:off x="0" y="0"/>
            <a:ext cx="9409113" cy="6850063"/>
          </a:xfrm>
          <a:prstGeom prst="rect">
            <a:avLst/>
          </a:prstGeom>
          <a:noFill/>
        </p:spPr>
      </p:pic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762000" y="304800"/>
            <a:ext cx="7772400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s-ES" sz="3200">
                <a:solidFill>
                  <a:srgbClr val="FFFF00"/>
                </a:solidFill>
                <a:latin typeface="Tahoma" pitchFamily="34" charset="0"/>
              </a:rPr>
              <a:t>A literatura galega só se transmitía oralmente: cantigas, refráns, adiviñas, lendas e contos...</a:t>
            </a:r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2362200" y="5715000"/>
            <a:ext cx="36576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s-ES" sz="2400">
                <a:solidFill>
                  <a:srgbClr val="FFFF00"/>
                </a:solidFill>
              </a:rPr>
              <a:t>Os cegos transmitían a literatura oral</a:t>
            </a:r>
          </a:p>
        </p:txBody>
      </p:sp>
      <p:pic>
        <p:nvPicPr>
          <p:cNvPr id="5127" name="Picture 7" descr="ce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56313" y="1828800"/>
            <a:ext cx="2754312" cy="48768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20000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6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imprenta"/>
          <p:cNvPicPr>
            <a:picLocks noChangeAspect="1" noChangeArrowheads="1"/>
          </p:cNvPicPr>
          <p:nvPr/>
        </p:nvPicPr>
        <p:blipFill>
          <a:blip r:embed="rId3"/>
          <a:srcRect t="7692" b="2884"/>
          <a:stretch>
            <a:fillRect/>
          </a:stretch>
        </p:blipFill>
        <p:spPr bwMode="auto">
          <a:xfrm>
            <a:off x="0" y="-120650"/>
            <a:ext cx="9144000" cy="7213600"/>
          </a:xfrm>
          <a:prstGeom prst="rect">
            <a:avLst/>
          </a:prstGeom>
          <a:noFill/>
        </p:spPr>
      </p:pic>
      <p:sp>
        <p:nvSpPr>
          <p:cNvPr id="3074" name="Text Box 2" descr="Papel periódico"/>
          <p:cNvSpPr txBox="1">
            <a:spLocks noChangeArrowheads="1"/>
          </p:cNvSpPr>
          <p:nvPr/>
        </p:nvSpPr>
        <p:spPr bwMode="auto">
          <a:xfrm>
            <a:off x="381000" y="0"/>
            <a:ext cx="8382000" cy="2528888"/>
          </a:xfrm>
          <a:prstGeom prst="rect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s-ES" sz="3200">
                <a:solidFill>
                  <a:schemeClr val="tx1"/>
                </a:solidFill>
                <a:latin typeface="Comic Sans MS" pitchFamily="66" charset="0"/>
              </a:rPr>
              <a:t>Cando a imprenta chega a España e a Galiza, esta non difunde o seu uso escrito, pois estaba en mans dos gobernantes casteláns, que vivían de costas á cultura do país galego.</a:t>
            </a:r>
          </a:p>
        </p:txBody>
      </p:sp>
    </p:spTree>
  </p:cSld>
  <p:clrMapOvr>
    <a:masterClrMapping/>
  </p:clrMapOvr>
  <p:transition spd="med" advClick="0" advTm="2000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las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paz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66750" y="0"/>
            <a:ext cx="10439400" cy="6908800"/>
          </a:xfrm>
          <a:prstGeom prst="rect">
            <a:avLst/>
          </a:prstGeom>
          <a:noFill/>
        </p:spPr>
      </p:pic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342900" y="4419600"/>
            <a:ext cx="8610600" cy="222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s-ES" sz="2800">
                <a:solidFill>
                  <a:srgbClr val="FFFF00"/>
                </a:solidFill>
                <a:latin typeface="Arial" charset="0"/>
              </a:rPr>
              <a:t>Incluso a fidalguía galega fala galego coa servidume. Porén, esta mesma nobreza usa o castelán para relacionarse coa castelá. Por tanto emprega o galego diglosicamente ó reservalo soamente para situacións informais.</a:t>
            </a:r>
          </a:p>
        </p:txBody>
      </p:sp>
    </p:spTree>
  </p:cSld>
  <p:clrMapOvr>
    <a:masterClrMapping/>
  </p:clrMapOvr>
  <p:transition spd="slow" advClick="0" advTm="20000">
    <p:wipe dir="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3" name="Picture 5" descr="igrexa1"/>
          <p:cNvPicPr>
            <a:picLocks noChangeAspect="1" noChangeArrowheads="1"/>
          </p:cNvPicPr>
          <p:nvPr/>
        </p:nvPicPr>
        <p:blipFill>
          <a:blip r:embed="rId2"/>
          <a:srcRect l="4051" r="9454"/>
          <a:stretch>
            <a:fillRect/>
          </a:stretch>
        </p:blipFill>
        <p:spPr bwMode="auto">
          <a:xfrm>
            <a:off x="-76200" y="-31750"/>
            <a:ext cx="9228138" cy="6918325"/>
          </a:xfrm>
          <a:prstGeom prst="rect">
            <a:avLst/>
          </a:prstGeom>
          <a:noFill/>
        </p:spPr>
      </p:pic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4876800" y="4492625"/>
            <a:ext cx="4419600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s-ES">
                <a:solidFill>
                  <a:srgbClr val="F9EE15"/>
                </a:solidFill>
                <a:latin typeface="Sylfaen" pitchFamily="18" charset="0"/>
              </a:rPr>
              <a:t>dirixidas a uns fregueses e freguesas que non entendían nin latín nin castelán.</a:t>
            </a: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1447800" y="88900"/>
            <a:ext cx="76962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s-ES">
                <a:solidFill>
                  <a:srgbClr val="FFFF00"/>
                </a:solidFill>
                <a:latin typeface="Sylfaen" pitchFamily="18" charset="0"/>
              </a:rPr>
              <a:t>A Igrexa, que utilizaba principalmente o latín, tamén se nega a usar o galego na confesión ou nas homilías,</a:t>
            </a:r>
          </a:p>
        </p:txBody>
      </p:sp>
    </p:spTree>
  </p:cSld>
  <p:clrMapOvr>
    <a:masterClrMapping/>
  </p:clrMapOvr>
  <p:transition spd="slow" advClick="0" advTm="25000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burguese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8200" y="1771650"/>
            <a:ext cx="7696200" cy="5060950"/>
          </a:xfrm>
          <a:prstGeom prst="rect">
            <a:avLst/>
          </a:prstGeom>
          <a:noFill/>
        </p:spPr>
      </p:pic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38100" y="0"/>
            <a:ext cx="92202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s-ES">
                <a:solidFill>
                  <a:srgbClr val="FFFF00"/>
                </a:solidFill>
                <a:latin typeface="Comic Sans MS" pitchFamily="66" charset="0"/>
              </a:rPr>
              <a:t>A burguesía, que xa fora debilitada politicamente nas Guerras Irmandiñas pola aristocracia (s. XV) ...</a:t>
            </a:r>
          </a:p>
        </p:txBody>
      </p:sp>
    </p:spTree>
  </p:cSld>
  <p:clrMapOvr>
    <a:masterClrMapping/>
  </p:clrMapOvr>
  <p:transition spd="slow" advClick="0" advTm="16000">
    <p:dissolv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burguese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8200" y="1844675"/>
            <a:ext cx="7620000" cy="5013325"/>
          </a:xfrm>
          <a:prstGeom prst="rect">
            <a:avLst/>
          </a:prstGeom>
          <a:noFill/>
        </p:spPr>
      </p:pic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381000" y="381000"/>
            <a:ext cx="876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endParaRPr lang="gl-ES" sz="2400" b="0">
              <a:solidFill>
                <a:schemeClr val="tx1"/>
              </a:solidFill>
            </a:endParaRPr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134938" y="304800"/>
            <a:ext cx="89154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s-ES">
                <a:solidFill>
                  <a:srgbClr val="FFFF00"/>
                </a:solidFill>
                <a:latin typeface="Comic Sans MS" pitchFamily="66" charset="0"/>
              </a:rPr>
              <a:t>non foi capaz de manter o emprego do galego nos concellos nin nos gremios.</a:t>
            </a:r>
          </a:p>
        </p:txBody>
      </p:sp>
    </p:spTree>
  </p:cSld>
  <p:clrMapOvr>
    <a:masterClrMapping/>
  </p:clrMapOvr>
  <p:transition spd="slow" advClick="0" advTm="14000">
    <p:dissolv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cidade"/>
          <p:cNvPicPr>
            <a:picLocks noChangeAspect="1" noChangeArrowheads="1"/>
          </p:cNvPicPr>
          <p:nvPr/>
        </p:nvPicPr>
        <p:blipFill>
          <a:blip r:embed="rId2"/>
          <a:srcRect r="19229"/>
          <a:stretch>
            <a:fillRect/>
          </a:stretch>
        </p:blipFill>
        <p:spPr bwMode="auto">
          <a:xfrm>
            <a:off x="0" y="-15875"/>
            <a:ext cx="9170988" cy="6873875"/>
          </a:xfrm>
          <a:prstGeom prst="rect">
            <a:avLst/>
          </a:prstGeom>
          <a:noFill/>
        </p:spPr>
      </p:pic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457200" y="-114300"/>
            <a:ext cx="83058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s-ES">
                <a:solidFill>
                  <a:schemeClr val="tx1"/>
                </a:solidFill>
                <a:latin typeface="Book Antiqua" pitchFamily="18" charset="0"/>
              </a:rPr>
              <a:t>Así, a medida que pasaban estes anos, a burguesía foise castelanizando nas vilas e cidades galegas.</a:t>
            </a:r>
          </a:p>
        </p:txBody>
      </p:sp>
    </p:spTree>
  </p:cSld>
  <p:clrMapOvr>
    <a:masterClrMapping/>
  </p:clrMapOvr>
  <p:transition spd="slow" advClick="0" advTm="15000">
    <p:split orient="vert" dir="in"/>
  </p:transition>
</p:sld>
</file>

<file path=ppt/theme/theme1.xml><?xml version="1.0" encoding="utf-8"?>
<a:theme xmlns:a="http://schemas.openxmlformats.org/drawingml/2006/main" name="Diseño predeterminado">
  <a:themeElements>
    <a:clrScheme name="Diseño predeterminado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iseño predeterminado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s-ES" sz="3600" b="1" i="0" u="none" strike="noStrike" cap="none" normalizeH="0" baseline="0" smtClean="0">
            <a:ln>
              <a:noFill/>
            </a:ln>
            <a:solidFill>
              <a:srgbClr val="FBF469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s-ES" sz="3600" b="1" i="0" u="none" strike="noStrike" cap="none" normalizeH="0" baseline="0" smtClean="0">
            <a:ln>
              <a:noFill/>
            </a:ln>
            <a:solidFill>
              <a:srgbClr val="FBF469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429</TotalTime>
  <Words>891</Words>
  <Application>Microsoft PowerPoint</Application>
  <PresentationFormat>Presentación en pantalla (4:3)</PresentationFormat>
  <Paragraphs>36</Paragraphs>
  <Slides>28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12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28</vt:i4>
      </vt:variant>
    </vt:vector>
  </HeadingPairs>
  <TitlesOfParts>
    <vt:vector size="41" baseType="lpstr">
      <vt:lpstr>Times New Roman</vt:lpstr>
      <vt:lpstr>Impact</vt:lpstr>
      <vt:lpstr>Tahoma</vt:lpstr>
      <vt:lpstr>Comic Sans MS</vt:lpstr>
      <vt:lpstr>Arial</vt:lpstr>
      <vt:lpstr>Sylfaen</vt:lpstr>
      <vt:lpstr>Book Antiqua</vt:lpstr>
      <vt:lpstr>Arial Black</vt:lpstr>
      <vt:lpstr>Microsoft Sans Serif</vt:lpstr>
      <vt:lpstr>Century Gothic</vt:lpstr>
      <vt:lpstr>Garamond</vt:lpstr>
      <vt:lpstr>Bookman Old Style</vt:lpstr>
      <vt:lpstr>Diseño predeterminado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Diapositiva 27</vt:lpstr>
      <vt:lpstr>Diapositiva 28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Ramón Cruces Colado</dc:creator>
  <cp:lastModifiedBy>Benito</cp:lastModifiedBy>
  <cp:revision>21</cp:revision>
  <dcterms:created xsi:type="dcterms:W3CDTF">2004-12-17T19:17:53Z</dcterms:created>
  <dcterms:modified xsi:type="dcterms:W3CDTF">2014-04-28T14:13:14Z</dcterms:modified>
</cp:coreProperties>
</file>